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453" r:id="rId4"/>
    <p:sldId id="454" r:id="rId5"/>
    <p:sldId id="457" r:id="rId6"/>
    <p:sldId id="458" r:id="rId7"/>
    <p:sldId id="464" r:id="rId8"/>
    <p:sldId id="461" r:id="rId9"/>
    <p:sldId id="463" r:id="rId10"/>
    <p:sldId id="465" r:id="rId11"/>
    <p:sldId id="466" r:id="rId12"/>
    <p:sldId id="504" r:id="rId13"/>
    <p:sldId id="505" r:id="rId14"/>
    <p:sldId id="467" r:id="rId15"/>
    <p:sldId id="459" r:id="rId16"/>
    <p:sldId id="460" r:id="rId17"/>
    <p:sldId id="486" r:id="rId18"/>
    <p:sldId id="471" r:id="rId19"/>
    <p:sldId id="472" r:id="rId20"/>
    <p:sldId id="469" r:id="rId21"/>
    <p:sldId id="473" r:id="rId22"/>
    <p:sldId id="474" r:id="rId23"/>
    <p:sldId id="475" r:id="rId24"/>
    <p:sldId id="477" r:id="rId25"/>
    <p:sldId id="476" r:id="rId26"/>
    <p:sldId id="478" r:id="rId27"/>
    <p:sldId id="479" r:id="rId28"/>
    <p:sldId id="481" r:id="rId29"/>
    <p:sldId id="480" r:id="rId30"/>
    <p:sldId id="482" r:id="rId31"/>
    <p:sldId id="483" r:id="rId32"/>
    <p:sldId id="484" r:id="rId33"/>
    <p:sldId id="485" r:id="rId3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3">
          <p15:clr>
            <a:srgbClr val="A4A3A4"/>
          </p15:clr>
        </p15:guide>
        <p15:guide id="2" pos="28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0987" autoAdjust="0"/>
  </p:normalViewPr>
  <p:slideViewPr>
    <p:cSldViewPr>
      <p:cViewPr>
        <p:scale>
          <a:sx n="120" d="100"/>
          <a:sy n="120" d="100"/>
        </p:scale>
        <p:origin x="872" y="168"/>
      </p:cViewPr>
      <p:guideLst>
        <p:guide orient="horz" pos="1823"/>
        <p:guide pos="2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2016/10/17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228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9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73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09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9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4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3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in turn invokes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plugin to load the image processing library into a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基于操作系统提供更高的抽象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是另一个插件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那时对浏览器的期望是很高的，业界都在鼓吹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架构会取代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，甚至有浏览器就是平台的极端思想。但是现实是残酷的，浏览器的表现力远远不能达到期望，功能和效率都很差。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于是业界搞出了些权宜方案，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Netscape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，给浏览器上打了洞，允许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代码运行，但是这个接口是很简陋的，只能用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开发，浏览器只负责加载插件，其它一切支持都没有，要插件自己搞定，作为扩展开发接口显然远远不够。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3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40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NaCl</a:t>
            </a:r>
            <a:r>
              <a:rPr kumimoji="1" lang="zh-CN" altLang="en-US" dirty="0" smtClean="0"/>
              <a:t>内层沙盒很厉害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ptrace</a:t>
            </a:r>
            <a:r>
              <a:rPr kumimoji="1" lang="zh-CN" altLang="en-US" dirty="0" smtClean="0"/>
              <a:t>很多</a:t>
            </a:r>
            <a:r>
              <a:rPr kumimoji="1" lang="en-US" altLang="zh-CN" dirty="0" smtClean="0"/>
              <a:t>OJ</a:t>
            </a:r>
            <a:r>
              <a:rPr kumimoji="1" lang="zh-CN" altLang="en-US" dirty="0" smtClean="0"/>
              <a:t>网站在用它来做隔离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68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  <a:t>2016/10/17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cs.umd.edu/class/spring2011/cmsc838g/lectures/Feb.22.SFI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class/spring2011/cmsc838g/lectures/Feb.22.SFI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blog.com/2009/07/native-client-security-contest-results.html" TargetMode="External"/><Relationship Id="rId3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 - Service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such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process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creation,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direct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disk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access</a:t>
            </a:r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487672"/>
            <a:ext cx="1490923" cy="661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 - IMC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send arbitrary data via our </a:t>
            </a:r>
            <a:r>
              <a:rPr lang="en-US" altLang="zh-CN" dirty="0" err="1">
                <a:latin typeface="+mn-lt"/>
              </a:rPr>
              <a:t>intermodule</a:t>
            </a:r>
            <a:r>
              <a:rPr lang="en-US" altLang="zh-CN" dirty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21596"/>
            <a:ext cx="1490923" cy="1116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Sandbox in Sandbox</a:t>
            </a:r>
            <a:endParaRPr kumimoji="1" 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2300" y="1333500"/>
            <a:ext cx="7811135" cy="3834765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+mn-lt"/>
              </a:rPr>
              <a:t>Outer Sandbox &amp; Inner Sandbox</a:t>
            </a:r>
          </a:p>
          <a:p>
            <a:endParaRPr kumimoji="1" lang="en-US" altLang="zh-CN" sz="3600" dirty="0">
              <a:latin typeface="+mn-lt"/>
            </a:endParaRPr>
          </a:p>
          <a:p>
            <a:r>
              <a:rPr kumimoji="1" lang="en-US" altLang="zh-CN" sz="3600" dirty="0">
                <a:latin typeface="+mn-lt"/>
              </a:rPr>
              <a:t>Outer Sandbox: </a:t>
            </a:r>
          </a:p>
          <a:p>
            <a:pPr lvl="1"/>
            <a:r>
              <a:rPr kumimoji="1" lang="en-US" altLang="zh-CN" sz="2400" dirty="0">
                <a:latin typeface="+mn-lt"/>
              </a:rPr>
              <a:t>If inner sandbox compromised, the state of service runtime is accessed</a:t>
            </a:r>
          </a:p>
          <a:p>
            <a:pPr lvl="1"/>
            <a:r>
              <a:rPr kumimoji="1" lang="en-US" altLang="zh-CN" sz="2400" dirty="0">
                <a:latin typeface="+mn-lt"/>
                <a:sym typeface="+mn-ea"/>
              </a:rPr>
              <a:t>Thwart behaviors by moderating system calls at process boundary</a:t>
            </a:r>
          </a:p>
          <a:p>
            <a:pPr lvl="1"/>
            <a:endParaRPr kumimoji="1" lang="en-US" altLang="zh-CN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RW - System </a:t>
            </a:r>
            <a:r>
              <a:rPr lang="en-US" altLang="zh-CN" dirty="0">
                <a:latin typeface="+mn-lt"/>
              </a:rPr>
              <a:t>Request Moderation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ptrace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err="1" smtClean="0">
                <a:latin typeface="+mn-lt"/>
              </a:rPr>
              <a:t>systrace</a:t>
            </a:r>
            <a:endParaRPr kumimoji="1" lang="en-US" altLang="zh-CN" dirty="0" smtClean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129308"/>
            <a:ext cx="4681881" cy="3972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+mn-lt"/>
              </a:rPr>
              <a:t>Problem</a:t>
            </a:r>
          </a:p>
          <a:p>
            <a:pPr lvl="1"/>
            <a:r>
              <a:rPr lang="en-US" altLang="zh-CN" b="1" dirty="0" smtClean="0">
                <a:latin typeface="+mn-lt"/>
              </a:rPr>
              <a:t>Data </a:t>
            </a:r>
            <a:r>
              <a:rPr lang="en-US" altLang="zh-CN" b="1" dirty="0">
                <a:latin typeface="+mn-lt"/>
              </a:rPr>
              <a:t>integrity</a:t>
            </a:r>
            <a:r>
              <a:rPr lang="en-US" altLang="zh-CN" dirty="0">
                <a:latin typeface="+mn-lt"/>
              </a:rPr>
              <a:t>: no loads or stores outside of data sandbox </a:t>
            </a:r>
          </a:p>
          <a:p>
            <a:pPr lvl="1"/>
            <a:r>
              <a:rPr lang="en-US" altLang="zh-CN" dirty="0">
                <a:latin typeface="+mn-lt"/>
              </a:rPr>
              <a:t>Reliable disassembly </a:t>
            </a:r>
          </a:p>
          <a:p>
            <a:pPr lvl="1"/>
            <a:r>
              <a:rPr lang="en-US" altLang="zh-CN" dirty="0">
                <a:latin typeface="+mn-lt"/>
              </a:rPr>
              <a:t>No unsafe instructions </a:t>
            </a:r>
          </a:p>
          <a:p>
            <a:pPr lvl="1"/>
            <a:r>
              <a:rPr lang="en-US" altLang="zh-CN" b="1" dirty="0">
                <a:latin typeface="+mn-lt"/>
              </a:rPr>
              <a:t>Control flow </a:t>
            </a:r>
            <a:r>
              <a:rPr lang="en-US" altLang="zh-CN" b="1" dirty="0" smtClean="0">
                <a:latin typeface="+mn-lt"/>
              </a:rPr>
              <a:t>integrity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uses </a:t>
            </a:r>
            <a:r>
              <a:rPr lang="en-US" altLang="zh-CN" b="1" dirty="0">
                <a:latin typeface="+mn-lt"/>
              </a:rPr>
              <a:t>static analysis </a:t>
            </a:r>
            <a:r>
              <a:rPr lang="en-US" altLang="zh-CN" dirty="0">
                <a:latin typeface="+mn-lt"/>
              </a:rPr>
              <a:t>to detect security defects in untrusted x86 </a:t>
            </a:r>
            <a:r>
              <a:rPr lang="en-US" altLang="zh-CN" dirty="0" smtClean="0">
                <a:latin typeface="+mn-lt"/>
              </a:rPr>
              <a:t>code</a:t>
            </a: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RW - Software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</a:t>
            </a:r>
            <a:r>
              <a:rPr kumimoji="1" lang="en-US" altLang="zh-CN" dirty="0" smtClean="0">
                <a:latin typeface="+mj-lt"/>
              </a:rPr>
              <a:t>ault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</a:t>
            </a:r>
            <a:r>
              <a:rPr kumimoji="1" lang="en-US" altLang="zh-CN" dirty="0" smtClean="0">
                <a:latin typeface="+mj-lt"/>
              </a:rPr>
              <a:t>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9308"/>
            <a:ext cx="6024959" cy="4423765"/>
          </a:xfrm>
        </p:spPr>
      </p:pic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 - 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84026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8" y="1212962"/>
            <a:ext cx="5105571" cy="172043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chemeClr val="accent1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220072" y="841276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0072" y="3014694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 - 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95274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5220072" y="1025942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2" y="3433564"/>
            <a:ext cx="5660876" cy="1128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147249" cy="21000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latin typeface="+mn-lt"/>
              </a:rPr>
              <a:t>No instructions can straddle the 32 byte </a:t>
            </a:r>
            <a:r>
              <a:rPr lang="en-US" altLang="zh-CN" dirty="0" smtClean="0">
                <a:latin typeface="+mn-lt"/>
              </a:rPr>
              <a:t>boundary</a:t>
            </a:r>
          </a:p>
          <a:p>
            <a:r>
              <a:rPr lang="en-US" altLang="zh-CN" dirty="0" smtClean="0">
                <a:latin typeface="+mn-lt"/>
              </a:rPr>
              <a:t>Branches </a:t>
            </a:r>
            <a:r>
              <a:rPr lang="en-US" altLang="zh-CN" dirty="0">
                <a:latin typeface="+mn-lt"/>
              </a:rPr>
              <a:t>are used to transfer control across </a:t>
            </a:r>
            <a:r>
              <a:rPr lang="en-US" altLang="zh-CN" dirty="0" smtClean="0">
                <a:latin typeface="+mn-lt"/>
              </a:rPr>
              <a:t>boundaries</a:t>
            </a:r>
          </a:p>
          <a:p>
            <a:r>
              <a:rPr lang="en-US" altLang="zh-CN" dirty="0" smtClean="0">
                <a:latin typeface="+mn-lt"/>
              </a:rPr>
              <a:t>No </a:t>
            </a:r>
            <a:r>
              <a:rPr lang="en-US" altLang="zh-CN" dirty="0">
                <a:latin typeface="+mn-lt"/>
              </a:rPr>
              <a:t>ret instructions, the stack is manually modified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14" y="3433564"/>
            <a:ext cx="6039371" cy="1814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267700" cy="28201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+mn-lt"/>
              </a:rPr>
              <a:t>Branch instructions are properly aligned to validated </a:t>
            </a:r>
            <a:r>
              <a:rPr lang="en-US" altLang="zh-CN" dirty="0" smtClean="0">
                <a:latin typeface="+mn-lt"/>
              </a:rPr>
              <a:t>code</a:t>
            </a:r>
          </a:p>
          <a:p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instructions are subject to a simple AND </a:t>
            </a:r>
            <a:r>
              <a:rPr lang="en-US" altLang="zh-CN" dirty="0" smtClean="0">
                <a:latin typeface="+mn-lt"/>
              </a:rPr>
              <a:t>operation</a:t>
            </a:r>
          </a:p>
          <a:p>
            <a:pPr lvl="1"/>
            <a:r>
              <a:rPr lang="en-US" altLang="zh-CN" dirty="0" smtClean="0">
                <a:latin typeface="+mn-lt"/>
              </a:rPr>
              <a:t>Alignment </a:t>
            </a:r>
            <a:r>
              <a:rPr lang="en-US" altLang="zh-CN" dirty="0">
                <a:latin typeface="+mn-lt"/>
              </a:rPr>
              <a:t>masking on the destination register ensures a 32 byte alignment which guarantees the destination has been run through the </a:t>
            </a:r>
            <a:r>
              <a:rPr lang="en-US" altLang="zh-CN" dirty="0" smtClean="0">
                <a:latin typeface="+mn-lt"/>
              </a:rPr>
              <a:t>validator</a:t>
            </a:r>
          </a:p>
          <a:p>
            <a:r>
              <a:rPr lang="en-US" altLang="zh-CN" dirty="0" smtClean="0">
                <a:latin typeface="+mn-lt"/>
              </a:rPr>
              <a:t>Prevents </a:t>
            </a:r>
            <a:r>
              <a:rPr lang="en-US" altLang="zh-CN" dirty="0">
                <a:latin typeface="+mn-lt"/>
              </a:rPr>
              <a:t>over written NEXE function pointers and modified registers from resulting in arbitrary code </a:t>
            </a:r>
            <a:r>
              <a:rPr lang="en-US" altLang="zh-CN" dirty="0" smtClean="0">
                <a:latin typeface="+mn-lt"/>
              </a:rPr>
              <a:t>execution</a:t>
            </a:r>
          </a:p>
          <a:p>
            <a:r>
              <a:rPr kumimoji="1" lang="en-US" altLang="zh-CN" dirty="0" smtClean="0">
                <a:latin typeface="+mn-lt"/>
              </a:rPr>
              <a:t>No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operation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compared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with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former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research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99" y="4153644"/>
            <a:ext cx="6410299" cy="728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</a:p>
          <a:p>
            <a:r>
              <a:rPr kumimoji="1" lang="en-US" altLang="zh-CN" dirty="0" smtClean="0">
                <a:latin typeface="+mn-lt"/>
              </a:rPr>
              <a:t>Solution</a:t>
            </a:r>
          </a:p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Surface(First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Demo)</a:t>
            </a:r>
          </a:p>
          <a:p>
            <a:r>
              <a:rPr kumimoji="1" lang="en-US" altLang="zh-CN" dirty="0" smtClean="0">
                <a:latin typeface="+mn-lt"/>
              </a:rPr>
              <a:t>Evaluation</a:t>
            </a:r>
          </a:p>
          <a:p>
            <a:r>
              <a:rPr kumimoji="1" lang="en-US" altLang="zh-CN" dirty="0" smtClean="0">
                <a:latin typeface="+mn-lt"/>
              </a:rPr>
              <a:t>TUCAO</a:t>
            </a: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 smtClean="0">
                <a:latin typeface="+mj-lt"/>
              </a:rPr>
              <a:t>Static Analysis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787208" cy="3771636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Pros</a:t>
            </a: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need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trust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compiler,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small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TCB(600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73000000)</a:t>
            </a: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overhead</a:t>
            </a:r>
          </a:p>
          <a:p>
            <a:r>
              <a:rPr lang="en-US" altLang="zh-CN" dirty="0" smtClean="0">
                <a:latin typeface="+mn-lt"/>
              </a:rPr>
              <a:t>Cons</a:t>
            </a:r>
          </a:p>
          <a:p>
            <a:pPr lvl="1"/>
            <a:r>
              <a:rPr lang="en-US" altLang="zh-CN" dirty="0" smtClean="0">
                <a:latin typeface="+mn-lt"/>
              </a:rPr>
              <a:t>Not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accurate</a:t>
            </a:r>
          </a:p>
          <a:p>
            <a:pPr lvl="1"/>
            <a:r>
              <a:rPr lang="en-US" altLang="zh-CN" b="1" dirty="0" smtClean="0">
                <a:latin typeface="+mn-lt"/>
              </a:rPr>
              <a:t>A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hacker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could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modify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binary</a:t>
            </a:r>
            <a:endParaRPr lang="en-US" altLang="zh-CN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Solution - Service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29308"/>
            <a:ext cx="5040560" cy="4278198"/>
          </a:xfrm>
        </p:spPr>
      </p:pic>
      <p:sp>
        <p:nvSpPr>
          <p:cNvPr id="5" name="文本框 4"/>
          <p:cNvSpPr txBox="1"/>
          <p:nvPr/>
        </p:nvSpPr>
        <p:spPr>
          <a:xfrm>
            <a:off x="457200" y="1126725"/>
            <a:ext cx="339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Stand alone process, launched from </a:t>
            </a:r>
            <a:r>
              <a:rPr lang="en-US" altLang="zh-CN" sz="2400" dirty="0" smtClean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Runs </a:t>
            </a:r>
            <a:r>
              <a:rPr lang="en-US" altLang="zh-CN" sz="2400" dirty="0"/>
              <a:t>in the same sandbox as Chrome renderer </a:t>
            </a:r>
            <a:r>
              <a:rPr lang="en-US" altLang="zh-CN" sz="2400" dirty="0" smtClean="0"/>
              <a:t>Outer Sandbox</a:t>
            </a:r>
            <a:endParaRPr kumimoji="1"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Solution - Service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latin typeface="+mn-lt"/>
              </a:rPr>
              <a:t>Trusted </a:t>
            </a:r>
            <a:r>
              <a:rPr lang="en-US" altLang="zh-CN" dirty="0">
                <a:latin typeface="+mn-lt"/>
              </a:rPr>
              <a:t>instruction blocks are mapped at runtime to enable a context switch between trusted and </a:t>
            </a:r>
            <a:r>
              <a:rPr lang="en-US" altLang="zh-CN" dirty="0" smtClean="0">
                <a:latin typeface="+mn-lt"/>
              </a:rPr>
              <a:t>untrusted</a:t>
            </a:r>
          </a:p>
          <a:p>
            <a:pPr lvl="1"/>
            <a:r>
              <a:rPr lang="en-US" altLang="zh-CN" dirty="0" smtClean="0">
                <a:latin typeface="+mn-lt"/>
              </a:rPr>
              <a:t>Springboard </a:t>
            </a:r>
            <a:r>
              <a:rPr lang="en-US" altLang="zh-CN" dirty="0">
                <a:latin typeface="+mn-lt"/>
              </a:rPr>
              <a:t>enable trusted to </a:t>
            </a:r>
            <a:r>
              <a:rPr lang="en-US" altLang="zh-CN" dirty="0" smtClean="0">
                <a:latin typeface="+mn-lt"/>
              </a:rPr>
              <a:t>untrusted</a:t>
            </a:r>
          </a:p>
          <a:p>
            <a:pPr lvl="1"/>
            <a:r>
              <a:rPr lang="en-US" altLang="zh-CN" dirty="0" smtClean="0">
                <a:latin typeface="+mn-lt"/>
              </a:rPr>
              <a:t>Trampolines </a:t>
            </a:r>
            <a:r>
              <a:rPr lang="en-US" altLang="zh-CN" dirty="0">
                <a:latin typeface="+mn-lt"/>
              </a:rPr>
              <a:t>enable untrusted to </a:t>
            </a:r>
            <a:r>
              <a:rPr lang="en-US" altLang="zh-CN" dirty="0" smtClean="0">
                <a:latin typeface="+mn-lt"/>
              </a:rPr>
              <a:t>trusted</a:t>
            </a:r>
          </a:p>
          <a:p>
            <a:pPr lvl="1"/>
            <a:r>
              <a:rPr lang="en-US" altLang="zh-CN" dirty="0" smtClean="0">
                <a:latin typeface="+mn-lt"/>
              </a:rPr>
              <a:t>Each </a:t>
            </a:r>
            <a:r>
              <a:rPr lang="en-US" altLang="zh-CN" dirty="0">
                <a:latin typeface="+mn-lt"/>
              </a:rPr>
              <a:t>contain privileged instructions that manipulate the segment </a:t>
            </a:r>
            <a:r>
              <a:rPr lang="en-US" altLang="zh-CN" dirty="0" smtClean="0">
                <a:latin typeface="+mn-lt"/>
              </a:rPr>
              <a:t>registers</a:t>
            </a:r>
          </a:p>
          <a:p>
            <a:r>
              <a:rPr lang="en-US" altLang="zh-CN" dirty="0" smtClean="0">
                <a:latin typeface="+mn-lt"/>
              </a:rPr>
              <a:t>x86 </a:t>
            </a:r>
            <a:r>
              <a:rPr lang="en-US" altLang="zh-CN" dirty="0">
                <a:latin typeface="+mn-lt"/>
              </a:rPr>
              <a:t>Segment </a:t>
            </a:r>
            <a:r>
              <a:rPr lang="en-US" altLang="zh-CN" dirty="0" smtClean="0">
                <a:latin typeface="+mn-lt"/>
              </a:rPr>
              <a:t>Registers</a:t>
            </a:r>
          </a:p>
          <a:p>
            <a:pPr lvl="1"/>
            <a:r>
              <a:rPr lang="en-US" altLang="zh-CN" dirty="0" smtClean="0">
                <a:latin typeface="+mn-lt"/>
              </a:rPr>
              <a:t>Used </a:t>
            </a:r>
            <a:r>
              <a:rPr lang="en-US" altLang="zh-CN" dirty="0">
                <a:latin typeface="+mn-lt"/>
              </a:rPr>
              <a:t>to separate trusted from untrusted </a:t>
            </a:r>
            <a:r>
              <a:rPr lang="en-US" altLang="zh-CN" dirty="0" smtClean="0">
                <a:latin typeface="+mn-lt"/>
              </a:rPr>
              <a:t>code/data</a:t>
            </a:r>
          </a:p>
          <a:p>
            <a:pPr lvl="1"/>
            <a:r>
              <a:rPr lang="en-US" altLang="zh-CN" dirty="0" smtClean="0">
                <a:latin typeface="+mn-lt"/>
              </a:rPr>
              <a:t>Modified </a:t>
            </a:r>
            <a:r>
              <a:rPr lang="en-US" altLang="zh-CN" dirty="0">
                <a:latin typeface="+mn-lt"/>
              </a:rPr>
              <a:t>when switching between </a:t>
            </a:r>
            <a:r>
              <a:rPr lang="en-US" altLang="zh-CN" dirty="0" smtClean="0">
                <a:latin typeface="+mn-lt"/>
              </a:rPr>
              <a:t>trusted/untrusted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cs</a:t>
            </a:r>
            <a:r>
              <a:rPr lang="en-US" altLang="zh-CN" dirty="0" smtClean="0">
                <a:latin typeface="+mn-lt"/>
              </a:rPr>
              <a:t> code</a:t>
            </a:r>
          </a:p>
          <a:p>
            <a:pPr lvl="1"/>
            <a:r>
              <a:rPr lang="en-US" altLang="zh-CN" dirty="0" smtClean="0">
                <a:latin typeface="+mn-lt"/>
              </a:rPr>
              <a:t>%ds data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gs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thread local </a:t>
            </a:r>
            <a:r>
              <a:rPr lang="en-US" altLang="zh-CN" dirty="0" smtClean="0">
                <a:latin typeface="+mn-lt"/>
              </a:rPr>
              <a:t>storage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ss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es</a:t>
            </a:r>
            <a:r>
              <a:rPr lang="en-US" altLang="zh-CN" dirty="0">
                <a:latin typeface="+mn-lt"/>
              </a:rPr>
              <a:t> %fs </a:t>
            </a:r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Solution - Service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147248" cy="3771636"/>
          </a:xfrm>
        </p:spPr>
        <p:txBody>
          <a:bodyPr/>
          <a:lstStyle/>
          <a:p>
            <a:r>
              <a:rPr kumimoji="1" lang="en-US" altLang="zh-CN" dirty="0" smtClean="0">
                <a:latin typeface="+mn-lt"/>
              </a:rPr>
              <a:t>Untrusted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couldn’t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jump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into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because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of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hlt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32-byte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align.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91" y="2425452"/>
            <a:ext cx="3123417" cy="306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  <a:latin typeface="+mn-lt"/>
              </a:rPr>
              <a:t>Solution - IMC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667" y="98627"/>
            <a:ext cx="5215731" cy="5591058"/>
          </a:xfr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457200" y="1333500"/>
            <a:ext cx="3682752" cy="3771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+mn-lt"/>
              </a:rPr>
              <a:t>NaCl socket</a:t>
            </a:r>
          </a:p>
          <a:p>
            <a:pPr lvl="1"/>
            <a:r>
              <a:rPr lang="en-US" altLang="zh-CN" sz="2800" dirty="0" smtClean="0">
                <a:latin typeface="+mn-lt"/>
              </a:rPr>
              <a:t>bi-directional</a:t>
            </a:r>
          </a:p>
          <a:p>
            <a:pPr lvl="1"/>
            <a:r>
              <a:rPr lang="en-US" altLang="zh-CN" sz="2800" dirty="0" smtClean="0">
                <a:latin typeface="+mn-lt"/>
              </a:rPr>
              <a:t>similar to Unix domain socket</a:t>
            </a:r>
          </a:p>
          <a:p>
            <a:pPr lvl="1"/>
            <a:r>
              <a:rPr lang="en-US" altLang="zh-CN" sz="2800" dirty="0" smtClean="0">
                <a:latin typeface="+mn-lt"/>
              </a:rPr>
              <a:t>NaCl descriptor</a:t>
            </a:r>
          </a:p>
          <a:p>
            <a:r>
              <a:rPr lang="en-US" altLang="zh-CN" dirty="0" smtClean="0">
                <a:latin typeface="+mn-lt"/>
              </a:rPr>
              <a:t>SRPC </a:t>
            </a:r>
            <a:r>
              <a:rPr lang="en-US" altLang="zh-CN" dirty="0" smtClean="0">
                <a:latin typeface="+mn-lt"/>
              </a:rPr>
              <a:t>abstraction</a:t>
            </a:r>
          </a:p>
          <a:p>
            <a:pPr lvl="1"/>
            <a:r>
              <a:rPr lang="en-US" altLang="zh-CN" sz="2800" dirty="0" smtClean="0">
                <a:latin typeface="+mn-lt"/>
              </a:rPr>
              <a:t>in untrusted code</a:t>
            </a:r>
          </a:p>
          <a:p>
            <a:pPr lvl="1"/>
            <a:r>
              <a:rPr lang="en-US" altLang="zh-CN" sz="2800" dirty="0" smtClean="0">
                <a:latin typeface="+mn-lt"/>
              </a:rPr>
              <a:t>few basic types</a:t>
            </a:r>
          </a:p>
          <a:p>
            <a:r>
              <a:rPr lang="en-US" altLang="zh-CN" dirty="0" smtClean="0">
                <a:latin typeface="+mn-lt"/>
              </a:rPr>
              <a:t>NPAPI implementation</a:t>
            </a:r>
          </a:p>
          <a:p>
            <a:pPr marL="0" indent="0">
              <a:buNone/>
            </a:pPr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864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</a:rPr>
              <a:t>inner sandbox: binary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validation</a:t>
            </a:r>
          </a:p>
          <a:p>
            <a:r>
              <a:rPr lang="en-US" altLang="zh-CN" dirty="0" smtClean="0">
                <a:latin typeface="+mn-lt"/>
              </a:rPr>
              <a:t>outer </a:t>
            </a:r>
            <a:r>
              <a:rPr lang="en-US" altLang="zh-CN" dirty="0">
                <a:latin typeface="+mn-lt"/>
              </a:rPr>
              <a:t>sandbox: OS </a:t>
            </a:r>
            <a:r>
              <a:rPr lang="en-US" altLang="zh-CN">
                <a:latin typeface="+mn-lt"/>
              </a:rPr>
              <a:t>system-call </a:t>
            </a:r>
            <a:r>
              <a:rPr lang="en-US" altLang="zh-CN" smtClean="0">
                <a:latin typeface="+mn-lt"/>
              </a:rPr>
              <a:t>interception</a:t>
            </a:r>
          </a:p>
          <a:p>
            <a:r>
              <a:rPr lang="en-US" altLang="zh-CN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binary module </a:t>
            </a:r>
            <a:r>
              <a:rPr lang="en-US" altLang="zh-CN" dirty="0" smtClean="0">
                <a:latin typeface="+mn-lt"/>
              </a:rPr>
              <a:t>loader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trampoline </a:t>
            </a:r>
            <a:r>
              <a:rPr lang="en-US" altLang="zh-CN" dirty="0" smtClean="0">
                <a:latin typeface="+mn-lt"/>
              </a:rPr>
              <a:t>interfaces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IMC </a:t>
            </a:r>
            <a:r>
              <a:rPr lang="en-US" altLang="zh-CN" dirty="0">
                <a:latin typeface="+mn-lt"/>
              </a:rPr>
              <a:t>communications </a:t>
            </a:r>
            <a:r>
              <a:rPr lang="en-US" altLang="zh-CN" dirty="0" smtClean="0">
                <a:latin typeface="+mn-lt"/>
              </a:rPr>
              <a:t>interface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NPAPI </a:t>
            </a:r>
            <a:r>
              <a:rPr lang="en-US" altLang="zh-CN" dirty="0">
                <a:latin typeface="+mn-lt"/>
              </a:rPr>
              <a:t>interface </a:t>
            </a:r>
          </a:p>
          <a:p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latin typeface="+mn-lt"/>
              </a:rPr>
              <a:t>andl</a:t>
            </a:r>
            <a:r>
              <a:rPr lang="en-US" altLang="zh-CN" dirty="0">
                <a:latin typeface="+mn-lt"/>
              </a:rPr>
              <a:t> $</a:t>
            </a:r>
            <a:r>
              <a:rPr lang="en-US" altLang="zh-CN" dirty="0" smtClean="0">
                <a:latin typeface="+mn-lt"/>
              </a:rPr>
              <a:t>0xffffffe0, %</a:t>
            </a:r>
            <a:r>
              <a:rPr lang="en-US" altLang="zh-CN" dirty="0" err="1" smtClean="0">
                <a:latin typeface="+mn-lt"/>
              </a:rPr>
              <a:t>edx</a:t>
            </a:r>
            <a:endParaRPr lang="en-US" altLang="zh-CN" dirty="0">
              <a:latin typeface="+mn-lt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edx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)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The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validator and branch alignment ensure the value in the register is 32 byte aligned but not the value it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references</a:t>
            </a:r>
          </a:p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Results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 execution of a non-validated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instruction</a:t>
            </a:r>
          </a:p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Discovered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by Alex 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Radocea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2009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Security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Contest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316087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>
                <a:latin typeface="+mn-lt"/>
                <a:hlinkClick r:id="rId2"/>
              </a:rPr>
              <a:t>Native Client Security Contest: The results are in!</a:t>
            </a:r>
            <a:endParaRPr kumimoji="1"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Uncovered </a:t>
            </a:r>
            <a:r>
              <a:rPr lang="en-US" altLang="zh-CN" dirty="0">
                <a:latin typeface="+mn-lt"/>
              </a:rPr>
              <a:t>20 new security vulnerabilities in </a:t>
            </a:r>
            <a:r>
              <a:rPr lang="en-US" altLang="zh-CN" dirty="0" err="1" smtClean="0">
                <a:latin typeface="+mn-lt"/>
              </a:rPr>
              <a:t>NaCl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Nothing </a:t>
            </a:r>
            <a:r>
              <a:rPr lang="en-US" altLang="zh-CN" dirty="0">
                <a:latin typeface="+mn-lt"/>
              </a:rPr>
              <a:t>that significantly broke the inner sandbox design</a:t>
            </a:r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289548"/>
            <a:ext cx="3256136" cy="191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Additional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Modify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GNU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6" y="1069404"/>
            <a:ext cx="4476765" cy="4010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Evaluation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SPEC2000</a:t>
            </a:r>
          </a:p>
          <a:p>
            <a:r>
              <a:rPr lang="en-US" altLang="zh-CN" dirty="0">
                <a:latin typeface="+mn-lt"/>
              </a:rPr>
              <a:t>Compute/Graphics Performance Tests </a:t>
            </a:r>
          </a:p>
          <a:p>
            <a:r>
              <a:rPr lang="en-US" altLang="zh-CN" dirty="0">
                <a:latin typeface="+mn-lt"/>
              </a:rPr>
              <a:t>H.264 Decoder </a:t>
            </a:r>
          </a:p>
          <a:p>
            <a:r>
              <a:rPr lang="en-US" altLang="zh-CN" dirty="0" smtClean="0">
                <a:latin typeface="+mn-lt"/>
              </a:rPr>
              <a:t>Bullet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SPEC2000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47" y="1345332"/>
            <a:ext cx="3961105" cy="3771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QUAKE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137"/>
            <a:ext cx="8229600" cy="27526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TUCAO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JavaScript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eating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the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world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now.</a:t>
            </a:r>
          </a:p>
          <a:p>
            <a:r>
              <a:rPr kumimoji="1" lang="en-US" altLang="zh-CN" dirty="0" err="1" smtClean="0">
                <a:latin typeface="+mn-lt"/>
              </a:rPr>
              <a:t>ChromeOS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</a:p>
          <a:p>
            <a:r>
              <a:rPr kumimoji="1" lang="en-US" altLang="zh-CN" dirty="0" err="1" smtClean="0">
                <a:latin typeface="+mn-lt"/>
              </a:rPr>
              <a:t>Asm.js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alternative</a:t>
            </a:r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Asm.js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960" y="416620"/>
            <a:ext cx="3936438" cy="29523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2680786"/>
            <a:ext cx="7452320" cy="3008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r>
              <a:rPr kumimoji="1" lang="en-US" altLang="zh-CN" dirty="0" smtClean="0">
                <a:latin typeface="+mj-lt"/>
              </a:rPr>
              <a:t>(Demo)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7" y="1138044"/>
            <a:ext cx="3791472" cy="1456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47" y="1138044"/>
            <a:ext cx="4489947" cy="1456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67" y="2867110"/>
            <a:ext cx="3723407" cy="15625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050" y="2857500"/>
            <a:ext cx="4067744" cy="1559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A </a:t>
            </a:r>
            <a:r>
              <a:rPr lang="en-US" altLang="zh-CN" dirty="0">
                <a:latin typeface="+mn-lt"/>
              </a:rPr>
              <a:t>sandbox for running compiled C and C++ code in the browser </a:t>
            </a:r>
            <a:r>
              <a:rPr lang="en-US" altLang="zh-CN" dirty="0" smtClean="0">
                <a:latin typeface="+mn-lt"/>
              </a:rPr>
              <a:t>efficiently and </a:t>
            </a:r>
            <a:r>
              <a:rPr lang="en-US" altLang="zh-CN" b="1" dirty="0" smtClean="0">
                <a:latin typeface="+mn-lt"/>
              </a:rPr>
              <a:t>securely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System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Architecture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81" y="1057300"/>
            <a:ext cx="6376837" cy="4472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>
                <a:latin typeface="+mj-lt"/>
              </a:rPr>
              <a:t>RW - </a:t>
            </a:r>
            <a:r>
              <a:rPr lang="en-US" altLang="zh-CN" dirty="0" smtClean="0">
                <a:latin typeface="+mj-lt"/>
              </a:rPr>
              <a:t>ActiveX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>
                    <a:latin typeface="+mn-lt"/>
                  </a:rPr>
                  <a:t>BS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better,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browser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platform.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Only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support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IE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in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Windows</a:t>
                </a:r>
                <a:r>
                  <a:rPr kumimoji="1" lang="en-US" altLang="zh-CN" strike="sngStrike" dirty="0" smtClean="0">
                    <a:latin typeface="+mn-lt"/>
                  </a:rPr>
                  <a:t>(</a:t>
                </a:r>
                <a:r>
                  <a:rPr lang="en-US" altLang="zh-CN" strike="sngStrike" dirty="0">
                    <a:latin typeface="+mn-lt"/>
                  </a:rPr>
                  <a:t>The world should use Windows, so no need to </a:t>
                </a:r>
                <a:r>
                  <a:rPr lang="en-US" altLang="zh-CN" strike="sngStrike" dirty="0" smtClean="0">
                    <a:latin typeface="+mn-lt"/>
                  </a:rPr>
                  <a:t>cross-platform</a:t>
                </a:r>
                <a:r>
                  <a:rPr kumimoji="1" lang="en-US" altLang="zh-CN" strike="sngStrike" dirty="0" smtClean="0">
                    <a:latin typeface="+mn-lt"/>
                  </a:rPr>
                  <a:t>)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No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sandbox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security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kumimoji="1" lang="en-US" altLang="zh-CN" dirty="0" smtClean="0">
                  <a:latin typeface="+mn-lt"/>
                </a:endParaRPr>
              </a:p>
              <a:p>
                <a:endParaRPr kumimoji="1"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  <a:blipFill rotWithShape="0">
                <a:blip r:embed="rId3"/>
                <a:stretch>
                  <a:fillRect l="-2541" t="-3236" r="-3939" b="-2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65" y="1070489"/>
            <a:ext cx="3438128" cy="4297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 - 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execute any reachable instruction block in the validated text </a:t>
            </a:r>
            <a:r>
              <a:rPr lang="en-US" altLang="zh-CN" dirty="0" smtClean="0">
                <a:latin typeface="+mn-lt"/>
              </a:rPr>
              <a:t>segment</a:t>
            </a:r>
          </a:p>
          <a:p>
            <a:r>
              <a:rPr lang="en-US" altLang="zh-CN" dirty="0">
                <a:latin typeface="+mn-lt"/>
              </a:rPr>
              <a:t>exercise the </a:t>
            </a:r>
            <a:r>
              <a:rPr lang="en-US" altLang="zh-CN" dirty="0" err="1">
                <a:latin typeface="+mn-lt"/>
              </a:rPr>
              <a:t>NaCl</a:t>
            </a:r>
            <a:r>
              <a:rPr lang="en-US" altLang="zh-CN" dirty="0">
                <a:latin typeface="+mn-lt"/>
              </a:rPr>
              <a:t> application binary interface to access runtime services</a:t>
            </a:r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328" y="3428067"/>
            <a:ext cx="1803400" cy="877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1116</Words>
  <Application>Microsoft Macintosh PowerPoint</Application>
  <PresentationFormat>全屏显示(16:10)</PresentationFormat>
  <Paragraphs>171</Paragraphs>
  <Slides>33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Calibri</vt:lpstr>
      <vt:lpstr>Cambria Math</vt:lpstr>
      <vt:lpstr>Microsoft YaHei</vt:lpstr>
      <vt:lpstr>Myriad Pro Cond</vt:lpstr>
      <vt:lpstr>Myriad Pro Light SemiCond</vt:lpstr>
      <vt:lpstr>宋体</vt:lpstr>
      <vt:lpstr>Arial</vt:lpstr>
      <vt:lpstr>Office 主题​​</vt:lpstr>
      <vt:lpstr>Native Client</vt:lpstr>
      <vt:lpstr>Outline</vt:lpstr>
      <vt:lpstr>Before NaCl</vt:lpstr>
      <vt:lpstr>What is NaCl</vt:lpstr>
      <vt:lpstr>What is NaCl(Demo)</vt:lpstr>
      <vt:lpstr>What is NaCl</vt:lpstr>
      <vt:lpstr>System Architecture</vt:lpstr>
      <vt:lpstr>RW - ActiveX</vt:lpstr>
      <vt:lpstr>Threat Model - Sandbox</vt:lpstr>
      <vt:lpstr>Threat Model - Service Runtime</vt:lpstr>
      <vt:lpstr>Threat Model - IMC</vt:lpstr>
      <vt:lpstr>Solution - Sandbox in Sandbox</vt:lpstr>
      <vt:lpstr>RW - System Request Moderation </vt:lpstr>
      <vt:lpstr>Solution - Inner Sandbox</vt:lpstr>
      <vt:lpstr>RW - Software Fault Isolation</vt:lpstr>
      <vt:lpstr>RW - Software Fault Isolation</vt:lpstr>
      <vt:lpstr>RW - Software Fault Isolation</vt:lpstr>
      <vt:lpstr>Solution - Inner Sandbox</vt:lpstr>
      <vt:lpstr>Solution - Inner Sandbox</vt:lpstr>
      <vt:lpstr>Static Analysis</vt:lpstr>
      <vt:lpstr>Solution - Service Runtime</vt:lpstr>
      <vt:lpstr>Solution - Service Runtime</vt:lpstr>
      <vt:lpstr>Solution - Service Runtime</vt:lpstr>
      <vt:lpstr>Solution - IMC</vt:lpstr>
      <vt:lpstr>Attack Surface</vt:lpstr>
      <vt:lpstr>First Attack</vt:lpstr>
      <vt:lpstr>2009 Native Client Security Contest</vt:lpstr>
      <vt:lpstr>Additional Work</vt:lpstr>
      <vt:lpstr>Evaluation</vt:lpstr>
      <vt:lpstr>SPEC2000</vt:lpstr>
      <vt:lpstr>QUAKE</vt:lpstr>
      <vt:lpstr>TUCAO</vt:lpstr>
      <vt:lpstr>Asm.js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高策</cp:lastModifiedBy>
  <cp:revision>263</cp:revision>
  <cp:lastPrinted>2016-10-10T12:33:00Z</cp:lastPrinted>
  <dcterms:created xsi:type="dcterms:W3CDTF">2014-05-27T04:59:00Z</dcterms:created>
  <dcterms:modified xsi:type="dcterms:W3CDTF">2016-10-17T13:53:56Z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